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8" r:id="rId2"/>
    <p:sldMasterId id="2147483744" r:id="rId3"/>
  </p:sldMasterIdLst>
  <p:notesMasterIdLst>
    <p:notesMasterId r:id="rId16"/>
  </p:notesMasterIdLst>
  <p:handoutMasterIdLst>
    <p:handoutMasterId r:id="rId17"/>
  </p:handoutMasterIdLst>
  <p:sldIdLst>
    <p:sldId id="309" r:id="rId4"/>
    <p:sldId id="320" r:id="rId5"/>
    <p:sldId id="310" r:id="rId6"/>
    <p:sldId id="311" r:id="rId7"/>
    <p:sldId id="312" r:id="rId8"/>
    <p:sldId id="313" r:id="rId9"/>
    <p:sldId id="314" r:id="rId10"/>
    <p:sldId id="315" r:id="rId11"/>
    <p:sldId id="316" r:id="rId12"/>
    <p:sldId id="317" r:id="rId13"/>
    <p:sldId id="318" r:id="rId14"/>
    <p:sldId id="319" r:id="rId1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1579" autoAdjust="0"/>
  </p:normalViewPr>
  <p:slideViewPr>
    <p:cSldViewPr snapToGrid="0" showGuides="1">
      <p:cViewPr varScale="1">
        <p:scale>
          <a:sx n="60" d="100"/>
          <a:sy n="60" d="100"/>
        </p:scale>
        <p:origin x="1099" y="4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n.wikipedia.org/wiki/Granularity#Data_granularity"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en.wikipedia.org/wiki/Ripple_effect" TargetMode="External"/><Relationship Id="rId4" Type="http://schemas.openxmlformats.org/officeDocument/2006/relationships/hyperlink" Target="https://en.wikipedia.org/wiki/Maintainability"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Learning objective:</a:t>
            </a:r>
          </a:p>
          <a:p>
            <a:r>
              <a:rPr lang="en-US" baseline="0" dirty="0"/>
              <a:t>Implement the internal logic of the design.</a:t>
            </a:r>
          </a:p>
          <a:p>
            <a:r>
              <a:rPr lang="en-US" baseline="0" dirty="0"/>
              <a:t>The student will develop pseudocode to implement the modules such that modules can</a:t>
            </a:r>
          </a:p>
          <a:p>
            <a:r>
              <a:rPr lang="en-US" baseline="0" dirty="0"/>
              <a:t>  implement the functionality</a:t>
            </a:r>
          </a:p>
          <a:p>
            <a:r>
              <a:rPr lang="en-US" baseline="0" dirty="0"/>
              <a:t>  maintain information hiding</a:t>
            </a:r>
          </a:p>
          <a:p>
            <a:r>
              <a:rPr lang="en-US" baseline="0" dirty="0"/>
              <a:t>  realize the state model</a:t>
            </a:r>
          </a:p>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785143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11538" y="455613"/>
            <a:ext cx="2109787" cy="1584325"/>
          </a:xfrm>
        </p:spPr>
      </p:sp>
      <p:sp>
        <p:nvSpPr>
          <p:cNvPr id="3" name="Notes Placeholder 2"/>
          <p:cNvSpPr>
            <a:spLocks noGrp="1"/>
          </p:cNvSpPr>
          <p:nvPr>
            <p:ph type="body" idx="1"/>
          </p:nvPr>
        </p:nvSpPr>
        <p:spPr/>
        <p:txBody>
          <a:bodyPr/>
          <a:lstStyle/>
          <a:p>
            <a:r>
              <a:rPr lang="en-US" baseline="0" dirty="0"/>
              <a:t>Tie this more to secure software, coding standards</a:t>
            </a:r>
          </a:p>
          <a:p>
            <a:endParaRPr lang="en-US" dirty="0"/>
          </a:p>
          <a:p>
            <a:endParaRPr lang="en-US" dirty="0"/>
          </a:p>
          <a:p>
            <a:r>
              <a:rPr lang="en-US" dirty="0"/>
              <a:t>From SAP, page 1.6:</a:t>
            </a:r>
          </a:p>
          <a:p>
            <a:r>
              <a:rPr lang="en-US" dirty="0"/>
              <a:t>Although there is not necessarily a precise relationship between the number of</a:t>
            </a:r>
          </a:p>
          <a:p>
            <a:r>
              <a:rPr lang="en-US" dirty="0"/>
              <a:t>modules affected by a set of changes and the cost of implementing those changes,</a:t>
            </a:r>
          </a:p>
          <a:p>
            <a:r>
              <a:rPr lang="en-US" dirty="0"/>
              <a:t>restricting modifications to a small set of modules will generally reduce the cost.</a:t>
            </a:r>
          </a:p>
          <a:p>
            <a:r>
              <a:rPr lang="en-US" dirty="0"/>
              <a:t>The goal of tactics in this set is to assign responsibilities to modules during</a:t>
            </a:r>
          </a:p>
          <a:p>
            <a:r>
              <a:rPr lang="en-US" dirty="0"/>
              <a:t>design such that anticipated changes will be limited in scope. We identify five</a:t>
            </a:r>
          </a:p>
          <a:p>
            <a:r>
              <a:rPr lang="en-US" dirty="0"/>
              <a:t>such tactics.</a:t>
            </a:r>
          </a:p>
          <a:p>
            <a:endParaRPr lang="en-US" dirty="0"/>
          </a:p>
          <a:p>
            <a:r>
              <a:rPr lang="en-US" dirty="0"/>
              <a:t>Maintain semantic coherence. Semantic coherence refers to the relationships</a:t>
            </a:r>
          </a:p>
          <a:p>
            <a:r>
              <a:rPr lang="en-US" dirty="0"/>
              <a:t>among responsibilities in a module. The goal is to ensure that all of</a:t>
            </a:r>
          </a:p>
          <a:p>
            <a:r>
              <a:rPr lang="en-US" dirty="0"/>
              <a:t>these responsibilities work together without excessive reliance on other</a:t>
            </a:r>
          </a:p>
          <a:p>
            <a:r>
              <a:rPr lang="en-US" dirty="0"/>
              <a:t>modules. Achievement of this goal comes from choosing responsibilities</a:t>
            </a:r>
          </a:p>
          <a:p>
            <a:r>
              <a:rPr lang="en-US" dirty="0"/>
              <a:t>that have semantic coherence. Coupling and cohesion metrics are an attempt</a:t>
            </a:r>
          </a:p>
          <a:p>
            <a:r>
              <a:rPr lang="en-US" dirty="0"/>
              <a:t>to measure semantic coherence, but they are missing the context of a change.</a:t>
            </a:r>
          </a:p>
          <a:p>
            <a:r>
              <a:rPr lang="en-US" dirty="0"/>
              <a:t>Instead, semantic coherence should be measured against a set of anticipated</a:t>
            </a:r>
          </a:p>
          <a:p>
            <a:r>
              <a:rPr lang="en-US" dirty="0"/>
              <a:t>changes. </a:t>
            </a:r>
          </a:p>
          <a:p>
            <a:r>
              <a:rPr lang="en-US" dirty="0"/>
              <a:t>One </a:t>
            </a:r>
            <a:r>
              <a:rPr lang="en-US" dirty="0" err="1"/>
              <a:t>subtactic</a:t>
            </a:r>
            <a:r>
              <a:rPr lang="en-US" dirty="0"/>
              <a:t> is to </a:t>
            </a:r>
            <a:r>
              <a:rPr lang="en-US" b="1" dirty="0"/>
              <a:t>abstract common services</a:t>
            </a:r>
            <a:r>
              <a:rPr lang="en-US" dirty="0"/>
              <a:t>. </a:t>
            </a:r>
          </a:p>
          <a:p>
            <a:r>
              <a:rPr lang="en-US" dirty="0"/>
              <a:t>Providing common services through specialized modules is usually viewed as supporting re-use.</a:t>
            </a:r>
          </a:p>
          <a:p>
            <a:r>
              <a:rPr lang="en-US" dirty="0"/>
              <a:t>This is correct, but abstracting common services also supports modifiability.</a:t>
            </a:r>
          </a:p>
          <a:p>
            <a:r>
              <a:rPr lang="en-US" dirty="0"/>
              <a:t>If common services have been abstracted, modifications to them will need to</a:t>
            </a:r>
          </a:p>
          <a:p>
            <a:r>
              <a:rPr lang="en-US" dirty="0"/>
              <a:t>be made only once rather than in each module where the services are used.</a:t>
            </a:r>
          </a:p>
          <a:p>
            <a:r>
              <a:rPr lang="en-US" dirty="0"/>
              <a:t>Furthermore, modification to the modules using those services will not impact</a:t>
            </a:r>
          </a:p>
          <a:p>
            <a:r>
              <a:rPr lang="en-US" dirty="0"/>
              <a:t>other users. This tactic, then, supports not only localizing modifications but</a:t>
            </a:r>
          </a:p>
          <a:p>
            <a:r>
              <a:rPr lang="en-US" dirty="0"/>
              <a:t>also the prevention of ripple effects. Examples of abstracting common services</a:t>
            </a:r>
          </a:p>
          <a:p>
            <a:r>
              <a:rPr lang="en-US" dirty="0"/>
              <a:t>are the use of application frameworks and the use of other middleware software .</a:t>
            </a:r>
          </a:p>
          <a:p>
            <a:endParaRPr lang="en-US" dirty="0"/>
          </a:p>
          <a:p>
            <a:r>
              <a:rPr lang="en-US" b="1" dirty="0"/>
              <a:t>Anticipate expected changes. </a:t>
            </a:r>
            <a:r>
              <a:rPr lang="en-US" dirty="0"/>
              <a:t>Considering the set of envisioned changes</a:t>
            </a:r>
          </a:p>
          <a:p>
            <a:r>
              <a:rPr lang="en-US" dirty="0"/>
              <a:t>provides a way to evaluate a particular assignment of responsibilities. The</a:t>
            </a:r>
          </a:p>
          <a:p>
            <a:r>
              <a:rPr lang="en-US" dirty="0"/>
              <a:t>basic question is "For each change, does the proposed decomposition limit</a:t>
            </a:r>
          </a:p>
          <a:p>
            <a:r>
              <a:rPr lang="en-US" dirty="0"/>
              <a:t>the set of modules that need to be modified to accomplish it?" An associated</a:t>
            </a:r>
          </a:p>
          <a:p>
            <a:r>
              <a:rPr lang="en-US" dirty="0"/>
              <a:t>question is "Do fundamentally different changes affect the same modules?"</a:t>
            </a:r>
          </a:p>
          <a:p>
            <a:r>
              <a:rPr lang="en-US" dirty="0"/>
              <a:t>How is this different from semantic coherence? Assigning responsibilities</a:t>
            </a:r>
          </a:p>
          <a:p>
            <a:r>
              <a:rPr lang="en-US" dirty="0"/>
              <a:t>based on semantic coherence assumes that expected changes will be semantically</a:t>
            </a:r>
          </a:p>
          <a:p>
            <a:r>
              <a:rPr lang="en-US" dirty="0"/>
              <a:t>coherent. The tactic of anticipating expected changes does not concern</a:t>
            </a:r>
          </a:p>
          <a:p>
            <a:r>
              <a:rPr lang="en-US" dirty="0"/>
              <a:t>itself with the coherence of a module's responsibilities but rather with</a:t>
            </a:r>
          </a:p>
          <a:p>
            <a:r>
              <a:rPr lang="en-US" dirty="0"/>
              <a:t>minimizing the effects of the changes. In reality this tactic is difficult to use</a:t>
            </a:r>
          </a:p>
          <a:p>
            <a:r>
              <a:rPr lang="en-US" dirty="0"/>
              <a:t>by itself since it is not possible to anticipate all changes. For that reason, it is</a:t>
            </a:r>
          </a:p>
          <a:p>
            <a:r>
              <a:rPr lang="en-US" dirty="0"/>
              <a:t>usually used in conjunction with semantic coherence.</a:t>
            </a:r>
          </a:p>
          <a:p>
            <a:r>
              <a:rPr lang="en-US" dirty="0"/>
              <a:t>• </a:t>
            </a:r>
            <a:r>
              <a:rPr lang="en-US" b="1" dirty="0"/>
              <a:t>Generalize the module</a:t>
            </a:r>
            <a:r>
              <a:rPr lang="en-US" dirty="0"/>
              <a:t>. Making a module more general allows it to compute a</a:t>
            </a:r>
          </a:p>
          <a:p>
            <a:r>
              <a:rPr lang="en-US" dirty="0"/>
              <a:t>broader range of functions based on input. The input can be thought of as</a:t>
            </a:r>
          </a:p>
          <a:p>
            <a:r>
              <a:rPr lang="en-US" dirty="0"/>
              <a:t>defining a language for the module, which can be as simple as making constants</a:t>
            </a:r>
          </a:p>
          <a:p>
            <a:r>
              <a:rPr lang="en-US" dirty="0"/>
              <a:t>input parameters or as complicated as implementing the module as an interpreter</a:t>
            </a:r>
          </a:p>
          <a:p>
            <a:r>
              <a:rPr lang="en-US" dirty="0"/>
              <a:t>and making the input parameters be a program in the interpreter's language.</a:t>
            </a:r>
          </a:p>
          <a:p>
            <a:r>
              <a:rPr lang="en-US" dirty="0"/>
              <a:t>The more general a module, the more likely that requested changes can</a:t>
            </a:r>
          </a:p>
          <a:p>
            <a:r>
              <a:rPr lang="en-US" dirty="0"/>
              <a:t>be made by adjusting the input language rather than by modifying the module.</a:t>
            </a:r>
          </a:p>
          <a:p>
            <a:r>
              <a:rPr lang="en-US" dirty="0"/>
              <a:t>• </a:t>
            </a:r>
            <a:r>
              <a:rPr lang="en-US" b="1" dirty="0"/>
              <a:t>Limit possible options</a:t>
            </a:r>
            <a:r>
              <a:rPr lang="en-US" dirty="0"/>
              <a:t>. Modifications, especially within a product line (see</a:t>
            </a:r>
          </a:p>
          <a:p>
            <a:r>
              <a:rPr lang="en-US" dirty="0"/>
              <a:t>Chapter 14), may be far ranging and hence affect many modules. Restricting</a:t>
            </a:r>
          </a:p>
          <a:p>
            <a:r>
              <a:rPr lang="en-US" dirty="0"/>
              <a:t>the possible options will reduce the effect of these modifications. For example,</a:t>
            </a:r>
          </a:p>
          <a:p>
            <a:r>
              <a:rPr lang="en-US" dirty="0"/>
              <a:t>a variation point in a product line may be allowing for a change of processor.</a:t>
            </a:r>
          </a:p>
          <a:p>
            <a:r>
              <a:rPr lang="en-US" dirty="0"/>
              <a:t>Restricting processor changes to members of the same family limits</a:t>
            </a:r>
          </a:p>
          <a:p>
            <a:r>
              <a:rPr lang="en-US" dirty="0"/>
              <a:t>the possible options.</a:t>
            </a:r>
          </a:p>
          <a:p>
            <a:endParaRPr lang="en-US" dirty="0"/>
          </a:p>
          <a:p>
            <a:r>
              <a:rPr lang="en-US" dirty="0"/>
              <a:t>Cohesion is increased if</a:t>
            </a:r>
          </a:p>
          <a:p>
            <a:pPr marL="288693" indent="-288693">
              <a:buFont typeface="Arial" panose="020B0604020202020204" pitchFamily="34" charset="0"/>
              <a:buChar char="•"/>
            </a:pPr>
            <a:r>
              <a:rPr lang="en-US" dirty="0"/>
              <a:t>the functionalities embedded in a class, accessed through its methods, have much in common.</a:t>
            </a:r>
          </a:p>
          <a:p>
            <a:pPr marL="288693" indent="-288693">
              <a:buFont typeface="Arial" panose="020B0604020202020204" pitchFamily="34" charset="0"/>
              <a:buChar char="•"/>
            </a:pPr>
            <a:r>
              <a:rPr lang="en-US" dirty="0"/>
              <a:t>methods carry out a small number of related activities, by </a:t>
            </a:r>
            <a:r>
              <a:rPr lang="en-US" i="1" dirty="0"/>
              <a:t>avoiding</a:t>
            </a:r>
            <a:r>
              <a:rPr lang="en-US" dirty="0"/>
              <a:t> </a:t>
            </a:r>
            <a:r>
              <a:rPr lang="en-US" dirty="0">
                <a:hlinkClick r:id="rId3" tooltip="Granularity"/>
              </a:rPr>
              <a:t>coarsely grained</a:t>
            </a:r>
            <a:r>
              <a:rPr lang="en-US" dirty="0"/>
              <a:t> or unrelated sets of data.</a:t>
            </a:r>
          </a:p>
          <a:p>
            <a:r>
              <a:rPr lang="en-US" dirty="0"/>
              <a:t>Advantages of high cohesion (or “strong cohesion”) are</a:t>
            </a:r>
          </a:p>
          <a:p>
            <a:pPr marL="288693" indent="-288693">
              <a:buFont typeface="Arial" panose="020B0604020202020204" pitchFamily="34" charset="0"/>
              <a:buChar char="•"/>
            </a:pPr>
            <a:r>
              <a:rPr lang="en-US" dirty="0"/>
              <a:t>reduced module complexity (they are simpler, having fewer operations).</a:t>
            </a:r>
          </a:p>
          <a:p>
            <a:pPr marL="288693" indent="-288693">
              <a:buFont typeface="Arial" panose="020B0604020202020204" pitchFamily="34" charset="0"/>
              <a:buChar char="•"/>
            </a:pPr>
            <a:r>
              <a:rPr lang="en-US" dirty="0"/>
              <a:t>increased system </a:t>
            </a:r>
            <a:r>
              <a:rPr lang="en-US" dirty="0">
                <a:hlinkClick r:id="rId4" tooltip="Maintainability"/>
              </a:rPr>
              <a:t>maintainability</a:t>
            </a:r>
            <a:r>
              <a:rPr lang="en-US" dirty="0"/>
              <a:t>, because logical changes in the domain affect fewer modules, and because changes in one module require fewer changes in other modules.</a:t>
            </a:r>
          </a:p>
          <a:p>
            <a:pPr marL="288693" indent="-288693">
              <a:buFont typeface="Arial" panose="020B0604020202020204" pitchFamily="34" charset="0"/>
              <a:buChar char="•"/>
            </a:pPr>
            <a:r>
              <a:rPr lang="en-US" dirty="0"/>
              <a:t>increased module reusability, because application developers will find the component they need more easily among the cohesive set of operations provided by the module.</a:t>
            </a:r>
          </a:p>
          <a:p>
            <a:pPr marL="288693" indent="-288693">
              <a:buFont typeface="Arial" panose="020B0604020202020204" pitchFamily="34" charset="0"/>
              <a:buChar char="•"/>
            </a:pPr>
            <a:endParaRPr lang="en-US" dirty="0"/>
          </a:p>
          <a:p>
            <a:r>
              <a:rPr lang="en-US" dirty="0"/>
              <a:t>Tightly coupled systems tend to exhibit the following developmental characteristics, which are often seen as disadvantages:</a:t>
            </a:r>
          </a:p>
          <a:p>
            <a:pPr marL="288693" indent="-288693">
              <a:buFont typeface="Arial" panose="020B0604020202020204" pitchFamily="34" charset="0"/>
              <a:buChar char="•"/>
            </a:pPr>
            <a:r>
              <a:rPr lang="en-US" dirty="0"/>
              <a:t>A change in one module usually forces a </a:t>
            </a:r>
            <a:r>
              <a:rPr lang="en-US" dirty="0">
                <a:hlinkClick r:id="rId5" tooltip="Ripple effect"/>
              </a:rPr>
              <a:t>ripple effect</a:t>
            </a:r>
            <a:r>
              <a:rPr lang="en-US" dirty="0"/>
              <a:t> of changes in other modules.</a:t>
            </a:r>
          </a:p>
          <a:p>
            <a:pPr marL="288693" indent="-288693">
              <a:buFont typeface="Arial" panose="020B0604020202020204" pitchFamily="34" charset="0"/>
              <a:buChar char="•"/>
            </a:pPr>
            <a:r>
              <a:rPr lang="en-US" dirty="0"/>
              <a:t>Assembly of modules might require more effort and/or time due to the increased inter-module dependency.</a:t>
            </a:r>
          </a:p>
          <a:p>
            <a:pPr marL="288693" indent="-288693">
              <a:buFont typeface="Arial" panose="020B0604020202020204" pitchFamily="34" charset="0"/>
              <a:buChar char="•"/>
            </a:pPr>
            <a:r>
              <a:rPr lang="en-US" dirty="0"/>
              <a:t>A particular module might be harder to reuse and/or test because dependent modules must be included.</a:t>
            </a:r>
          </a:p>
          <a:p>
            <a:pPr marL="288693" indent="-288693">
              <a:buFont typeface="Arial" panose="020B0604020202020204" pitchFamily="34" charset="0"/>
              <a:buChar char="•"/>
            </a:pPr>
            <a:endParaRPr lang="en-US" dirty="0"/>
          </a:p>
          <a:p>
            <a:pPr defTabSz="904572">
              <a:defRPr/>
            </a:pPr>
            <a:r>
              <a:rPr lang="en-US" dirty="0">
                <a:effectLst/>
              </a:rPr>
              <a:t>Miller, G a. 1955. “The Magical Number Seven, plus or Minus Two: Some Limits on Our Capacity for Processing Information.” </a:t>
            </a:r>
            <a:r>
              <a:rPr lang="en-US" i="1" dirty="0">
                <a:effectLst/>
              </a:rPr>
              <a:t>Psychological Review</a:t>
            </a:r>
            <a:r>
              <a:rPr lang="en-US" dirty="0">
                <a:effectLst/>
              </a:rPr>
              <a:t> 101 (2): 343–52. http://www.ncbi.nlm.nih.gov/pubmed/8022966.</a:t>
            </a:r>
          </a:p>
          <a:p>
            <a:endParaRPr lang="en-US" dirty="0"/>
          </a:p>
          <a:p>
            <a:r>
              <a:rPr lang="en-US" dirty="0"/>
              <a:t>Of course you can manage</a:t>
            </a:r>
            <a:r>
              <a:rPr lang="en-US" baseline="0" dirty="0"/>
              <a:t> a small program without much help, but your ability to scale the requirements will hit a roadblock quickly. </a:t>
            </a:r>
          </a:p>
          <a:p>
            <a:r>
              <a:rPr lang="en-US" baseline="0" dirty="0"/>
              <a:t>In a typical agile implementation, the problem has ALREADY been analyzed to be to the atomic user story that will not strain the developer.</a:t>
            </a:r>
          </a:p>
          <a:p>
            <a:endParaRPr lang="en-US" baseline="0" dirty="0"/>
          </a:p>
          <a:p>
            <a:r>
              <a:rPr lang="en-US" baseline="0" dirty="0"/>
              <a:t>These techniques are necessary to convert any nontrivial problem into user stories.</a:t>
            </a:r>
          </a:p>
          <a:p>
            <a:endParaRPr lang="en-US" dirty="0"/>
          </a:p>
          <a:p>
            <a:pPr marL="288693" indent="-288693">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1630622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11538" y="455613"/>
            <a:ext cx="2109787" cy="1584325"/>
          </a:xfrm>
        </p:spPr>
      </p:sp>
      <p:sp>
        <p:nvSpPr>
          <p:cNvPr id="3" name="Notes Placeholder 2"/>
          <p:cNvSpPr>
            <a:spLocks noGrp="1"/>
          </p:cNvSpPr>
          <p:nvPr>
            <p:ph type="body" idx="1"/>
          </p:nvPr>
        </p:nvSpPr>
        <p:spPr/>
        <p:txBody>
          <a:bodyPr/>
          <a:lstStyle/>
          <a:p>
            <a:r>
              <a:rPr lang="en-US" dirty="0"/>
              <a:t>Problem statement, use a higher level of abstraction to capture the design</a:t>
            </a:r>
          </a:p>
          <a:p>
            <a:endParaRPr lang="en-US" baseline="0" dirty="0"/>
          </a:p>
        </p:txBody>
      </p:sp>
    </p:spTree>
    <p:extLst>
      <p:ext uri="{BB962C8B-B14F-4D97-AF65-F5344CB8AC3E}">
        <p14:creationId xmlns:p14="http://schemas.microsoft.com/office/powerpoint/2010/main" val="3062362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a:xfrm>
            <a:off x="5222646" y="6598350"/>
            <a:ext cx="3995420" cy="348550"/>
          </a:xfrm>
          <a:prstGeom prst="rect">
            <a:avLst/>
          </a:prstGeom>
          <a:ln/>
        </p:spPr>
        <p:txBody>
          <a:bodyPr lIns="92382" tIns="46191" rIns="92382" bIns="46191"/>
          <a:lstStyle/>
          <a:p>
            <a:fld id="{8E3B2F13-59A6-425B-88D1-071F2E39271A}" type="slidenum">
              <a:rPr lang="en-US" altLang="en-US">
                <a:solidFill>
                  <a:srgbClr val="000000"/>
                </a:solidFill>
              </a:rPr>
              <a:pPr/>
              <a:t>5</a:t>
            </a:fld>
            <a:endParaRPr lang="en-US" altLang="en-US">
              <a:solidFill>
                <a:srgbClr val="000000"/>
              </a:solidFill>
            </a:endParaRPr>
          </a:p>
        </p:txBody>
      </p:sp>
      <p:sp>
        <p:nvSpPr>
          <p:cNvPr id="962562" name="Rectangle 2"/>
          <p:cNvSpPr>
            <a:spLocks noGrp="1" noRot="1" noChangeAspect="1" noChangeArrowheads="1" noTextEdit="1"/>
          </p:cNvSpPr>
          <p:nvPr>
            <p:ph type="sldImg"/>
          </p:nvPr>
        </p:nvSpPr>
        <p:spPr>
          <a:xfrm>
            <a:off x="3570288" y="469900"/>
            <a:ext cx="2181225" cy="1636713"/>
          </a:xfrm>
          <a:ln>
            <a:noFill/>
          </a:ln>
          <a:extLst>
            <a:ext uri="{91240B29-F687-4f45-9708-019B960494DF}">
              <a14:hiddenLine xmlns:a14="http://schemas.microsoft.com/office/drawing/2010/main" xmlns="" w="12700">
                <a:solidFill>
                  <a:schemeClr val="tx1"/>
                </a:solidFill>
                <a:miter lim="800000"/>
                <a:headEnd/>
                <a:tailEnd/>
              </a14:hiddenLine>
            </a:ext>
          </a:extLst>
        </p:spPr>
      </p:sp>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28224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72844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terms of algorithm or problem,</a:t>
            </a:r>
          </a:p>
          <a:p>
            <a:endParaRPr lang="en-US" dirty="0"/>
          </a:p>
          <a:p>
            <a:r>
              <a:rPr lang="en-US" dirty="0"/>
              <a:t>Change format of the display</a:t>
            </a:r>
          </a:p>
          <a:p>
            <a:r>
              <a:rPr lang="en-US" dirty="0"/>
              <a:t>How</a:t>
            </a:r>
            <a:r>
              <a:rPr lang="en-US" baseline="0" dirty="0"/>
              <a:t> to modernize it</a:t>
            </a:r>
          </a:p>
          <a:p>
            <a:endParaRPr lang="en-US" baseline="0" dirty="0"/>
          </a:p>
          <a:p>
            <a:r>
              <a:rPr lang="en-US" baseline="0" dirty="0"/>
              <a:t>Write the pseudocode in the dev environment</a:t>
            </a:r>
          </a:p>
          <a:p>
            <a:endParaRPr lang="en-US" baseline="0" dirty="0"/>
          </a:p>
          <a:p>
            <a:r>
              <a:rPr lang="en-US" baseline="0" dirty="0"/>
              <a:t>Avoid using language-specific constructs </a:t>
            </a:r>
          </a:p>
          <a:p>
            <a:endParaRPr lang="en-US" dirty="0"/>
          </a:p>
        </p:txBody>
      </p:sp>
    </p:spTree>
    <p:extLst>
      <p:ext uri="{BB962C8B-B14F-4D97-AF65-F5344CB8AC3E}">
        <p14:creationId xmlns:p14="http://schemas.microsoft.com/office/powerpoint/2010/main" val="4061500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11538" y="455613"/>
            <a:ext cx="2109787" cy="1584325"/>
          </a:xfrm>
        </p:spPr>
      </p:sp>
      <p:sp>
        <p:nvSpPr>
          <p:cNvPr id="3" name="Notes Placeholder 2"/>
          <p:cNvSpPr>
            <a:spLocks noGrp="1"/>
          </p:cNvSpPr>
          <p:nvPr>
            <p:ph type="body" idx="1"/>
          </p:nvPr>
        </p:nvSpPr>
        <p:spPr/>
        <p:txBody>
          <a:bodyPr/>
          <a:lstStyle/>
          <a:p>
            <a:r>
              <a:rPr lang="en-US" dirty="0"/>
              <a:t>From Code Complete:</a:t>
            </a:r>
          </a:p>
          <a:p>
            <a:r>
              <a:rPr lang="en-US" dirty="0"/>
              <a:t>Commenting in natural language might be difficult because the words to describe what the program</a:t>
            </a:r>
            <a:r>
              <a:rPr lang="en-US" baseline="0" dirty="0"/>
              <a:t> </a:t>
            </a:r>
            <a:r>
              <a:rPr lang="en-US" dirty="0"/>
              <a:t>is doing don’t come easily. </a:t>
            </a:r>
          </a:p>
          <a:p>
            <a:r>
              <a:rPr lang="en-US" dirty="0"/>
              <a:t>That’s usually a sign that you don’t understand what the program does. The time you spend “commenting” is really time spent understanding the program better, which is time that needs to be spent regardless of whether you comment.</a:t>
            </a:r>
          </a:p>
        </p:txBody>
      </p:sp>
    </p:spTree>
    <p:extLst>
      <p:ext uri="{BB962C8B-B14F-4D97-AF65-F5344CB8AC3E}">
        <p14:creationId xmlns:p14="http://schemas.microsoft.com/office/powerpoint/2010/main" val="510166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Include exception handling</a:t>
            </a:r>
          </a:p>
        </p:txBody>
      </p:sp>
    </p:spTree>
    <p:extLst>
      <p:ext uri="{BB962C8B-B14F-4D97-AF65-F5344CB8AC3E}">
        <p14:creationId xmlns:p14="http://schemas.microsoft.com/office/powerpoint/2010/main" val="1699567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1237984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descr="HEX_IMAGE.jpg"/>
          <p:cNvPicPr>
            <a:picLocks noChangeAspect="1"/>
          </p:cNvPicPr>
          <p:nvPr userDrawn="1"/>
        </p:nvPicPr>
        <p:blipFill rotWithShape="1">
          <a:blip r:embed="rId2" cstate="screen">
            <a:extLst>
              <a:ext uri="{28A0092B-C50C-407E-A947-70E740481C1C}">
                <a14:useLocalDpi xmlns:a14="http://schemas.microsoft.com/office/drawing/2010/main"/>
              </a:ext>
            </a:extLst>
          </a:blip>
          <a:srcRect b="531"/>
          <a:stretch/>
        </p:blipFill>
        <p:spPr>
          <a:xfrm>
            <a:off x="0" y="8234"/>
            <a:ext cx="9144000" cy="6303665"/>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rgbClr val="A4A4A4"/>
                </a:solidFill>
                <a:latin typeface="Arial" panose="020B0604020202020204" pitchFamily="34" charset="0"/>
                <a:cs typeface="Arial" panose="020B0604020202020204" pitchFamily="34" charset="0"/>
              </a:rPr>
              <a:t>Software Engineering Institute</a:t>
            </a:r>
          </a:p>
          <a:p>
            <a:r>
              <a:rPr lang="en-US" sz="1100" dirty="0">
                <a:solidFill>
                  <a:srgbClr val="A4A4A4"/>
                </a:solidFill>
                <a:latin typeface="Arial" panose="020B0604020202020204" pitchFamily="34" charset="0"/>
                <a:cs typeface="Arial" panose="020B0604020202020204" pitchFamily="34" charset="0"/>
              </a:rPr>
              <a:t>Carnegie Mellon University</a:t>
            </a:r>
          </a:p>
          <a:p>
            <a:r>
              <a:rPr lang="en-US" sz="1100" dirty="0">
                <a:solidFill>
                  <a:srgbClr val="A4A4A4"/>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734268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7748531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624510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24536195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000790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778190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8537981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8937781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7276754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270395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4458830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5591676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5075823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8088061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229892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2136074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9590084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7677690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4189776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3407469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344631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7211746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11702685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0903432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883239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557649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84317699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599966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6" Type="http://schemas.openxmlformats.org/officeDocument/2006/relationships/image" Target="../media/image1.emf"/><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Implement the Logic</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rgbClr val="FFFFFF">
                    <a:lumMod val="50000"/>
                  </a:srgbClr>
                </a:solidFill>
              </a:rPr>
              <a:pPr/>
              <a:t>‹#›</a:t>
            </a:fld>
            <a:endParaRPr lang="en-US" sz="1400" dirty="0">
              <a:solidFill>
                <a:srgbClr val="FFFFFF">
                  <a:lumMod val="50000"/>
                </a:srgb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rgbClr val="000000">
                    <a:lumMod val="50000"/>
                    <a:lumOff val="50000"/>
                  </a:srgbClr>
                </a:solidFill>
                <a:latin typeface="Arial" panose="020B0604020202020204" pitchFamily="34" charset="0"/>
                <a:cs typeface="Arial" panose="020B0604020202020204" pitchFamily="34" charset="0"/>
              </a:rPr>
              <a:t>A Discipline for Software Engineering: Course Overview</a:t>
            </a:r>
          </a:p>
          <a:p>
            <a:pPr eaLnBrk="0" hangingPunct="0">
              <a:spcBef>
                <a:spcPct val="0"/>
              </a:spcBef>
            </a:pPr>
            <a:r>
              <a:rPr lang="en-US" sz="600" dirty="0">
                <a:solidFill>
                  <a:srgbClr val="000000">
                    <a:lumMod val="50000"/>
                    <a:lumOff val="50000"/>
                  </a:srgb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3619459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Implement the Logic</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5635176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16 – Implement the Logic:</a:t>
            </a:r>
            <a:br>
              <a:rPr lang="en-US" dirty="0"/>
            </a:br>
            <a:r>
              <a:rPr lang="en-US" dirty="0"/>
              <a:t>The Internal Static View</a:t>
            </a:r>
          </a:p>
        </p:txBody>
      </p:sp>
    </p:spTree>
    <p:extLst>
      <p:ext uri="{BB962C8B-B14F-4D97-AF65-F5344CB8AC3E}">
        <p14:creationId xmlns:p14="http://schemas.microsoft.com/office/powerpoint/2010/main" val="1830846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Comment on Comments</a:t>
            </a:r>
          </a:p>
        </p:txBody>
      </p:sp>
      <p:sp>
        <p:nvSpPr>
          <p:cNvPr id="3" name="Content Placeholder 2"/>
          <p:cNvSpPr>
            <a:spLocks noGrp="1"/>
          </p:cNvSpPr>
          <p:nvPr>
            <p:ph idx="1"/>
          </p:nvPr>
        </p:nvSpPr>
        <p:spPr/>
        <p:txBody>
          <a:bodyPr/>
          <a:lstStyle/>
          <a:p>
            <a:r>
              <a:rPr lang="en-US" dirty="0"/>
              <a:t>An IBM study found that a density of one comment roughly every 10 statements was the density at which clarity seemed to peak [Jones 2000]. </a:t>
            </a:r>
          </a:p>
          <a:p>
            <a:pPr marL="342900" indent="-173736">
              <a:spcBef>
                <a:spcPts val="500"/>
              </a:spcBef>
              <a:buFont typeface="Arial" panose="020B0604020202020204" pitchFamily="34" charset="0"/>
              <a:buChar char="•"/>
            </a:pPr>
            <a:r>
              <a:rPr lang="en-US" dirty="0"/>
              <a:t>Fewer comments made the code hard to understand.</a:t>
            </a:r>
          </a:p>
          <a:p>
            <a:pPr marL="342900" indent="-173736">
              <a:spcBef>
                <a:spcPts val="500"/>
              </a:spcBef>
              <a:buFont typeface="Arial" panose="020B0604020202020204" pitchFamily="34" charset="0"/>
              <a:buChar char="•"/>
            </a:pPr>
            <a:r>
              <a:rPr lang="en-US" dirty="0"/>
              <a:t>More comments also reduced code understandability. </a:t>
            </a:r>
          </a:p>
          <a:p>
            <a:r>
              <a:rPr lang="en-US" dirty="0"/>
              <a:t>In general, comments are needed only when the intent of the code is not obvious or unambiguously clear from the code itself, which will likely be about 1 in 10 lines.</a:t>
            </a:r>
          </a:p>
          <a:p>
            <a:r>
              <a:rPr lang="en-US" dirty="0"/>
              <a:t>Adjust this rule with experience in your domain and language(s)!</a:t>
            </a:r>
          </a:p>
          <a:p>
            <a:endParaRPr lang="en-US" dirty="0"/>
          </a:p>
          <a:p>
            <a:endParaRPr lang="en-US" dirty="0"/>
          </a:p>
          <a:p>
            <a:endParaRPr lang="en-US" sz="1400" dirty="0"/>
          </a:p>
          <a:p>
            <a:r>
              <a:rPr lang="en-US" sz="1400" dirty="0"/>
              <a:t>Jones, Capers. 2000. </a:t>
            </a:r>
            <a:r>
              <a:rPr lang="en-US" sz="1400" i="1" dirty="0"/>
              <a:t>Software Assessments, Benchmarks, and Best Practices</a:t>
            </a:r>
            <a:r>
              <a:rPr lang="en-US" sz="1400" dirty="0"/>
              <a:t>. Addison-Wesley.</a:t>
            </a:r>
          </a:p>
        </p:txBody>
      </p:sp>
    </p:spTree>
    <p:extLst>
      <p:ext uri="{BB962C8B-B14F-4D97-AF65-F5344CB8AC3E}">
        <p14:creationId xmlns:p14="http://schemas.microsoft.com/office/powerpoint/2010/main" val="10409062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a:t>
            </a:r>
          </a:p>
        </p:txBody>
      </p:sp>
      <p:sp>
        <p:nvSpPr>
          <p:cNvPr id="3" name="Content Placeholder 2"/>
          <p:cNvSpPr>
            <a:spLocks noGrp="1"/>
          </p:cNvSpPr>
          <p:nvPr>
            <p:ph idx="1"/>
          </p:nvPr>
        </p:nvSpPr>
        <p:spPr/>
        <p:txBody>
          <a:bodyPr/>
          <a:lstStyle/>
          <a:p>
            <a:r>
              <a:rPr lang="en-US" dirty="0"/>
              <a:t>For the problem described in the prior exercise, produce a logical description for each class, method, or subroutine.</a:t>
            </a:r>
          </a:p>
          <a:p>
            <a:r>
              <a:rPr lang="en-US" dirty="0"/>
              <a:t>You may use the logical template or your IDE, or you can implement the logical description directly in pseudocode.</a:t>
            </a:r>
          </a:p>
        </p:txBody>
      </p:sp>
    </p:spTree>
    <p:extLst>
      <p:ext uri="{BB962C8B-B14F-4D97-AF65-F5344CB8AC3E}">
        <p14:creationId xmlns:p14="http://schemas.microsoft.com/office/powerpoint/2010/main" val="2061367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Reviewing Exercise Questions</a:t>
            </a:r>
          </a:p>
        </p:txBody>
      </p:sp>
      <p:sp>
        <p:nvSpPr>
          <p:cNvPr id="3" name="Content Placeholder 2"/>
          <p:cNvSpPr>
            <a:spLocks noGrp="1"/>
          </p:cNvSpPr>
          <p:nvPr>
            <p:ph idx="1"/>
          </p:nvPr>
        </p:nvSpPr>
        <p:spPr/>
        <p:txBody>
          <a:bodyPr/>
          <a:lstStyle/>
          <a:p>
            <a:r>
              <a:rPr lang="en-US" dirty="0"/>
              <a:t>Is the description in natural language?</a:t>
            </a:r>
          </a:p>
          <a:p>
            <a:r>
              <a:rPr lang="en-US" dirty="0"/>
              <a:t>Are all complex constructs explained clearly?</a:t>
            </a:r>
          </a:p>
          <a:p>
            <a:pPr marL="338328" indent="-173736">
              <a:spcBef>
                <a:spcPts val="500"/>
              </a:spcBef>
              <a:buFont typeface="Arial" panose="020B0604020202020204" pitchFamily="34" charset="0"/>
              <a:buChar char="•"/>
            </a:pPr>
            <a:r>
              <a:rPr lang="en-US" dirty="0"/>
              <a:t>What will cause each loop to terminate?</a:t>
            </a:r>
          </a:p>
          <a:p>
            <a:pPr marL="338328" indent="-173736">
              <a:spcBef>
                <a:spcPts val="500"/>
              </a:spcBef>
              <a:buFont typeface="Arial" panose="020B0604020202020204" pitchFamily="34" charset="0"/>
              <a:buChar char="•"/>
            </a:pPr>
            <a:r>
              <a:rPr lang="en-US" dirty="0"/>
              <a:t>Are all branches possible?</a:t>
            </a:r>
          </a:p>
          <a:p>
            <a:r>
              <a:rPr lang="en-US" dirty="0"/>
              <a:t>Is all required data available?</a:t>
            </a:r>
          </a:p>
          <a:p>
            <a:r>
              <a:rPr lang="en-US" dirty="0"/>
              <a:t>Is all the input data used?</a:t>
            </a:r>
          </a:p>
          <a:p>
            <a:r>
              <a:rPr lang="en-US" dirty="0"/>
              <a:t>Is the necessary output computed and returned?</a:t>
            </a:r>
          </a:p>
          <a:p>
            <a:r>
              <a:rPr lang="en-US" dirty="0"/>
              <a:t>Does the logic support the state model (if any)?</a:t>
            </a:r>
          </a:p>
          <a:p>
            <a:r>
              <a:rPr lang="en-US" dirty="0"/>
              <a:t>Will the logic work for all legal inputs? Identify categories or cases and step through the design to verify correctness.</a:t>
            </a:r>
          </a:p>
        </p:txBody>
      </p:sp>
    </p:spTree>
    <p:extLst>
      <p:ext uri="{BB962C8B-B14F-4D97-AF65-F5344CB8AC3E}">
        <p14:creationId xmlns:p14="http://schemas.microsoft.com/office/powerpoint/2010/main" val="1971434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Problem: The Code Is NOT the Design!</a:t>
            </a:r>
          </a:p>
        </p:txBody>
      </p:sp>
      <p:sp>
        <p:nvSpPr>
          <p:cNvPr id="3" name="Content Placeholder 2"/>
          <p:cNvSpPr>
            <a:spLocks noGrp="1"/>
          </p:cNvSpPr>
          <p:nvPr>
            <p:ph idx="1"/>
          </p:nvPr>
        </p:nvSpPr>
        <p:spPr>
          <a:xfrm>
            <a:off x="401934" y="1081758"/>
            <a:ext cx="8320035" cy="5230265"/>
          </a:xfrm>
        </p:spPr>
        <p:txBody>
          <a:bodyPr>
            <a:normAutofit/>
          </a:bodyPr>
          <a:lstStyle/>
          <a:p>
            <a:pPr>
              <a:lnSpc>
                <a:spcPct val="110000"/>
              </a:lnSpc>
            </a:pPr>
            <a:r>
              <a:rPr lang="en-US" dirty="0"/>
              <a:t>Source code lacks abstraction; code can be precisely, but not obviously, wrong because the intent is not clear. </a:t>
            </a:r>
          </a:p>
          <a:p>
            <a:pPr>
              <a:lnSpc>
                <a:spcPct val="110000"/>
              </a:lnSpc>
            </a:pPr>
            <a:r>
              <a:rPr lang="en-US" dirty="0"/>
              <a:t>Reviewing code for design issues can be difficult because code does not </a:t>
            </a:r>
            <a:r>
              <a:rPr lang="en-US" i="1" dirty="0"/>
              <a:t>represent </a:t>
            </a:r>
            <a:r>
              <a:rPr lang="en-US" dirty="0"/>
              <a:t>design; rather, code </a:t>
            </a:r>
            <a:r>
              <a:rPr lang="en-US" i="1" dirty="0"/>
              <a:t>implements</a:t>
            </a:r>
            <a:r>
              <a:rPr lang="en-US" dirty="0"/>
              <a:t> design.</a:t>
            </a:r>
          </a:p>
          <a:p>
            <a:pPr>
              <a:lnSpc>
                <a:spcPct val="110000"/>
              </a:lnSpc>
            </a:pPr>
            <a:r>
              <a:rPr lang="en-US" dirty="0"/>
              <a:t>Many defects are valid code (i.e., syntactically correct) and not obvious mistakes. For example, these can result in</a:t>
            </a:r>
          </a:p>
          <a:p>
            <a:pPr marL="338328" indent="-173736">
              <a:spcBef>
                <a:spcPts val="500"/>
              </a:spcBef>
              <a:buFont typeface="Arial" panose="020B0604020202020204" pitchFamily="34" charset="0"/>
              <a:buChar char="•"/>
            </a:pPr>
            <a:r>
              <a:rPr lang="en-US" dirty="0"/>
              <a:t>iteration errors, such as off-by-one or incorrect termination</a:t>
            </a:r>
          </a:p>
          <a:p>
            <a:pPr marL="338328" indent="-173736">
              <a:spcBef>
                <a:spcPts val="500"/>
              </a:spcBef>
              <a:buFont typeface="Arial" panose="020B0604020202020204" pitchFamily="34" charset="0"/>
              <a:buChar char="•"/>
            </a:pPr>
            <a:r>
              <a:rPr lang="en-US" dirty="0"/>
              <a:t>type mismatches in arithmetic expressions</a:t>
            </a:r>
          </a:p>
          <a:p>
            <a:pPr marL="338328" indent="-173736">
              <a:spcBef>
                <a:spcPts val="500"/>
              </a:spcBef>
              <a:buFont typeface="Arial" panose="020B0604020202020204" pitchFamily="34" charset="0"/>
              <a:buChar char="•"/>
            </a:pPr>
            <a:r>
              <a:rPr lang="en-US" dirty="0"/>
              <a:t>incorrect Boolean logic expressions</a:t>
            </a:r>
          </a:p>
          <a:p>
            <a:pPr marL="338328" indent="-173736">
              <a:spcBef>
                <a:spcPts val="500"/>
              </a:spcBef>
              <a:buFont typeface="Arial" panose="020B0604020202020204" pitchFamily="34" charset="0"/>
              <a:buChar char="•"/>
            </a:pPr>
            <a:r>
              <a:rPr lang="en-US" dirty="0"/>
              <a:t>incorrect logical sequence or order of operations</a:t>
            </a:r>
          </a:p>
          <a:p>
            <a:pPr>
              <a:lnSpc>
                <a:spcPct val="110000"/>
              </a:lnSpc>
            </a:pPr>
            <a:r>
              <a:rPr lang="en-US" dirty="0"/>
              <a:t>Reviewing source code for correct implementation of a state diagram can be particularly difficult.</a:t>
            </a:r>
          </a:p>
          <a:p>
            <a:endParaRPr lang="en-US" dirty="0"/>
          </a:p>
          <a:p>
            <a:endParaRPr lang="en-US" b="1" dirty="0"/>
          </a:p>
          <a:p>
            <a:pPr marL="385763" indent="-385763">
              <a:buFont typeface="Arial" panose="020B0604020202020204" pitchFamily="34" charset="0"/>
              <a:buChar char="•"/>
            </a:pPr>
            <a:endParaRPr lang="en-US" dirty="0"/>
          </a:p>
          <a:p>
            <a:pPr marL="385763" indent="-385763">
              <a:buFont typeface="Arial" panose="020B0604020202020204" pitchFamily="34" charset="0"/>
              <a:buChar char="•"/>
            </a:pPr>
            <a:endParaRPr lang="en-US" dirty="0"/>
          </a:p>
        </p:txBody>
      </p:sp>
    </p:spTree>
    <p:extLst>
      <p:ext uri="{BB962C8B-B14F-4D97-AF65-F5344CB8AC3E}">
        <p14:creationId xmlns:p14="http://schemas.microsoft.com/office/powerpoint/2010/main" val="3885135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Solution: Explicitly Capture Internal Design</a:t>
            </a:r>
          </a:p>
        </p:txBody>
      </p:sp>
      <p:sp>
        <p:nvSpPr>
          <p:cNvPr id="3" name="Content Placeholder 2"/>
          <p:cNvSpPr>
            <a:spLocks noGrp="1"/>
          </p:cNvSpPr>
          <p:nvPr>
            <p:ph idx="1"/>
          </p:nvPr>
        </p:nvSpPr>
        <p:spPr/>
        <p:txBody>
          <a:bodyPr>
            <a:normAutofit/>
          </a:bodyPr>
          <a:lstStyle/>
          <a:p>
            <a:r>
              <a:rPr lang="en-US" dirty="0"/>
              <a:t>Use a notation that is abstract enough to specify design intent but precise enough to be unambiguous when translated into code.</a:t>
            </a:r>
          </a:p>
          <a:p>
            <a:r>
              <a:rPr lang="en-US" dirty="0"/>
              <a:t>Such a logical specification is often represented as </a:t>
            </a:r>
            <a:r>
              <a:rPr lang="en-US" b="1" i="1" dirty="0"/>
              <a:t>pseudocode</a:t>
            </a:r>
            <a:r>
              <a:rPr lang="en-US" dirty="0"/>
              <a:t>, an English-like abstraction of what the code should do and logically how to do it.</a:t>
            </a:r>
          </a:p>
          <a:p>
            <a:r>
              <a:rPr lang="en-US" dirty="0"/>
              <a:t>More formal approaches can use formal notation such as the specification language Z. </a:t>
            </a:r>
          </a:p>
          <a:p>
            <a:r>
              <a:rPr lang="en-US" dirty="0"/>
              <a:t>Z is based on predicate logic, axiomatic set theory, and lambda calculus.</a:t>
            </a:r>
          </a:p>
        </p:txBody>
      </p:sp>
    </p:spTree>
    <p:extLst>
      <p:ext uri="{BB962C8B-B14F-4D97-AF65-F5344CB8AC3E}">
        <p14:creationId xmlns:p14="http://schemas.microsoft.com/office/powerpoint/2010/main" val="2987714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1538" name="Rectangle 2"/>
          <p:cNvSpPr>
            <a:spLocks noGrp="1" noChangeArrowheads="1"/>
          </p:cNvSpPr>
          <p:nvPr>
            <p:ph type="title"/>
          </p:nvPr>
        </p:nvSpPr>
        <p:spPr>
          <a:xfrm>
            <a:off x="300451" y="177422"/>
            <a:ext cx="6858000" cy="505778"/>
          </a:xfrm>
          <a:noFill/>
          <a:ln/>
        </p:spPr>
        <p:txBody>
          <a:bodyPr vert="horz" wrap="square" lIns="86916" tIns="42863" rIns="86916" bIns="42863" numCol="1" rtlCol="0" anchor="ctr" anchorCtr="0" compatLnSpc="1">
            <a:prstTxWarp prst="textNoShape">
              <a:avLst/>
            </a:prstTxWarp>
            <a:noAutofit/>
          </a:bodyPr>
          <a:lstStyle/>
          <a:p>
            <a:r>
              <a:rPr lang="en-US" altLang="en-US" dirty="0"/>
              <a:t>Capturing the Internal Static Design</a:t>
            </a:r>
          </a:p>
        </p:txBody>
      </p:sp>
      <p:sp>
        <p:nvSpPr>
          <p:cNvPr id="961539" name="Rectangle 3"/>
          <p:cNvSpPr>
            <a:spLocks noGrp="1" noChangeArrowheads="1"/>
          </p:cNvSpPr>
          <p:nvPr>
            <p:ph type="body" idx="1"/>
          </p:nvPr>
        </p:nvSpPr>
        <p:spPr>
          <a:xfrm>
            <a:off x="300451" y="1064586"/>
            <a:ext cx="8559387" cy="5160884"/>
          </a:xfrm>
          <a:noFill/>
          <a:ln/>
        </p:spPr>
        <p:txBody>
          <a:bodyPr vert="horz" wrap="square" lIns="82153" tIns="39291" rIns="82153" bIns="39291" numCol="1" rtlCol="0" anchor="t" anchorCtr="0" compatLnSpc="1">
            <a:prstTxWarp prst="textNoShape">
              <a:avLst/>
            </a:prstTxWarp>
            <a:normAutofit/>
          </a:bodyPr>
          <a:lstStyle/>
          <a:p>
            <a:r>
              <a:rPr lang="en-US" altLang="en-US" dirty="0"/>
              <a:t>For each functional component, specify</a:t>
            </a:r>
          </a:p>
          <a:p>
            <a:pPr marL="338328" indent="-173736">
              <a:spcBef>
                <a:spcPts val="500"/>
              </a:spcBef>
              <a:buFont typeface="Arial" panose="020B0604020202020204" pitchFamily="34" charset="0"/>
              <a:buChar char="•"/>
            </a:pPr>
            <a:r>
              <a:rPr lang="en-US" altLang="en-US" dirty="0"/>
              <a:t>input, output, and critical local data</a:t>
            </a:r>
          </a:p>
          <a:p>
            <a:pPr marL="338328" indent="-173736">
              <a:spcBef>
                <a:spcPts val="500"/>
              </a:spcBef>
              <a:buFont typeface="Arial" panose="020B0604020202020204" pitchFamily="34" charset="0"/>
              <a:buChar char="•"/>
            </a:pPr>
            <a:r>
              <a:rPr lang="en-US" altLang="en-US" dirty="0"/>
              <a:t>what information is visible/public and what is hidden/private</a:t>
            </a:r>
          </a:p>
          <a:p>
            <a:pPr marL="338328" indent="-173736">
              <a:spcBef>
                <a:spcPts val="500"/>
              </a:spcBef>
              <a:buFont typeface="Arial" panose="020B0604020202020204" pitchFamily="34" charset="0"/>
              <a:buChar char="•"/>
            </a:pPr>
            <a:r>
              <a:rPr lang="en-US" altLang="en-US" dirty="0"/>
              <a:t>information, decisions, and/or transformations (collectively the algorithm) are needed to create the output</a:t>
            </a:r>
          </a:p>
          <a:p>
            <a:pPr marL="338328" indent="-173736">
              <a:spcBef>
                <a:spcPts val="500"/>
              </a:spcBef>
              <a:buFont typeface="Arial" panose="020B0604020202020204" pitchFamily="34" charset="0"/>
              <a:buChar char="•"/>
            </a:pPr>
            <a:r>
              <a:rPr lang="en-US" altLang="en-US" dirty="0"/>
              <a:t>which data will be stored persistently and by what mechanism</a:t>
            </a:r>
          </a:p>
          <a:p>
            <a:pPr marL="338328" indent="-173736">
              <a:spcBef>
                <a:spcPts val="500"/>
              </a:spcBef>
              <a:buFont typeface="Arial" panose="020B0604020202020204" pitchFamily="34" charset="0"/>
              <a:buChar char="•"/>
            </a:pPr>
            <a:r>
              <a:rPr lang="en-US" altLang="en-US" dirty="0"/>
              <a:t>pre- and post-conditions that must be satisfied</a:t>
            </a:r>
          </a:p>
          <a:p>
            <a:pPr marL="338328" indent="-173736">
              <a:spcBef>
                <a:spcPts val="500"/>
              </a:spcBef>
              <a:buFont typeface="Arial" panose="020B0604020202020204" pitchFamily="34" charset="0"/>
              <a:buChar char="•"/>
            </a:pPr>
            <a:r>
              <a:rPr lang="en-US" altLang="en-US" dirty="0"/>
              <a:t>relevant error conditions and how should they be handled</a:t>
            </a:r>
          </a:p>
          <a:p>
            <a:r>
              <a:rPr lang="en-US" altLang="en-US" dirty="0"/>
              <a:t>Some of this information may be implicit locally but explicit in the form of </a:t>
            </a:r>
            <a:r>
              <a:rPr lang="en-US" altLang="en-US" b="1" i="1" dirty="0"/>
              <a:t>design rules</a:t>
            </a:r>
            <a:r>
              <a:rPr lang="en-US" altLang="en-US" dirty="0"/>
              <a:t>. For example, all local data is hidden/private and non-persistent unless otherwise stated.</a:t>
            </a:r>
          </a:p>
          <a:p>
            <a:endParaRPr lang="en-US" altLang="en-US" dirty="0"/>
          </a:p>
        </p:txBody>
      </p:sp>
      <p:pic>
        <p:nvPicPr>
          <p:cNvPr id="5" name="Picture 4" descr="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766050" y="45720"/>
            <a:ext cx="1377950" cy="9842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4122146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150" dirty="0"/>
              <a:t>Logic Specification Template -1</a:t>
            </a:r>
            <a:endParaRPr lang="en-US" dirty="0"/>
          </a:p>
        </p:txBody>
      </p:sp>
      <p:sp>
        <p:nvSpPr>
          <p:cNvPr id="3" name="Content Placeholder 2"/>
          <p:cNvSpPr>
            <a:spLocks noGrp="1"/>
          </p:cNvSpPr>
          <p:nvPr>
            <p:ph idx="1"/>
          </p:nvPr>
        </p:nvSpPr>
        <p:spPr/>
        <p:txBody>
          <a:bodyPr/>
          <a:lstStyle/>
          <a:p>
            <a:r>
              <a:rPr lang="en-US" altLang="en-US" dirty="0"/>
              <a:t>The </a:t>
            </a:r>
            <a:r>
              <a:rPr lang="en-US" altLang="en-US" b="1" dirty="0"/>
              <a:t>logic specification template </a:t>
            </a:r>
            <a:r>
              <a:rPr lang="en-US" altLang="en-US" dirty="0"/>
              <a:t>precisely describes the program’s internal logic.</a:t>
            </a:r>
          </a:p>
          <a:p>
            <a:r>
              <a:rPr lang="en-US" altLang="en-US" dirty="0"/>
              <a:t>Its objective is to capture the logic in a concise and convenient notation.</a:t>
            </a:r>
          </a:p>
          <a:p>
            <a:pPr lvl="1"/>
            <a:r>
              <a:rPr lang="en-US" altLang="en-US" dirty="0"/>
              <a:t>A pseudocode compatible with the implementation language (e.g., data types) is often appropriate.</a:t>
            </a:r>
          </a:p>
          <a:p>
            <a:pPr lvl="1"/>
            <a:r>
              <a:rPr lang="en-US" altLang="en-US" dirty="0"/>
              <a:t>Formal notation may also be appropriate, especially when a mathematically precise description of intent is available.</a:t>
            </a:r>
          </a:p>
          <a:p>
            <a:pPr lvl="1"/>
            <a:r>
              <a:rPr lang="en-US" altLang="en-US" dirty="0"/>
              <a:t>Both designers and implementers (and external reviewers, if any) must be familiar with the notation used.</a:t>
            </a:r>
          </a:p>
          <a:p>
            <a:endParaRPr lang="en-US" dirty="0"/>
          </a:p>
        </p:txBody>
      </p:sp>
    </p:spTree>
    <p:extLst>
      <p:ext uri="{BB962C8B-B14F-4D97-AF65-F5344CB8AC3E}">
        <p14:creationId xmlns:p14="http://schemas.microsoft.com/office/powerpoint/2010/main" val="2425209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150" dirty="0"/>
              <a:t>Logic Specification Template -2</a:t>
            </a:r>
            <a:endParaRPr lang="en-US" dirty="0"/>
          </a:p>
        </p:txBody>
      </p:sp>
      <p:sp>
        <p:nvSpPr>
          <p:cNvPr id="3" name="Content Placeholder 2"/>
          <p:cNvSpPr>
            <a:spLocks noGrp="1"/>
          </p:cNvSpPr>
          <p:nvPr>
            <p:ph idx="1"/>
          </p:nvPr>
        </p:nvSpPr>
        <p:spPr/>
        <p:txBody>
          <a:bodyPr/>
          <a:lstStyle/>
          <a:p>
            <a:r>
              <a:rPr lang="en-US" altLang="en-US" dirty="0"/>
              <a:t>The logic specification template should specify</a:t>
            </a:r>
          </a:p>
          <a:p>
            <a:pPr lvl="1"/>
            <a:r>
              <a:rPr lang="en-US" altLang="en-US" dirty="0"/>
              <a:t>the logic for each item or method, each part and class, and the overall program</a:t>
            </a:r>
          </a:p>
          <a:p>
            <a:pPr lvl="1"/>
            <a:r>
              <a:rPr lang="en-US" altLang="en-US" dirty="0"/>
              <a:t>the precise call to each program, part, or method </a:t>
            </a:r>
          </a:p>
          <a:p>
            <a:pPr lvl="1"/>
            <a:r>
              <a:rPr lang="en-US" altLang="en-US" dirty="0"/>
              <a:t>any external references</a:t>
            </a:r>
          </a:p>
          <a:p>
            <a:pPr lvl="1"/>
            <a:r>
              <a:rPr lang="en-US" altLang="en-US" dirty="0"/>
              <a:t>special data types and data definitions</a:t>
            </a:r>
          </a:p>
          <a:p>
            <a:endParaRPr lang="en-US" dirty="0"/>
          </a:p>
        </p:txBody>
      </p:sp>
    </p:spTree>
    <p:extLst>
      <p:ext uri="{BB962C8B-B14F-4D97-AF65-F5344CB8AC3E}">
        <p14:creationId xmlns:p14="http://schemas.microsoft.com/office/powerpoint/2010/main" val="3217755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150" dirty="0"/>
              <a:t>Example Logic Template </a:t>
            </a:r>
            <a:endParaRPr lang="en-US" dirty="0"/>
          </a:p>
        </p:txBody>
      </p:sp>
      <p:graphicFrame>
        <p:nvGraphicFramePr>
          <p:cNvPr id="4" name="Object 22"/>
          <p:cNvGraphicFramePr>
            <a:graphicFrameLocks noGrp="1" noChangeAspect="1"/>
          </p:cNvGraphicFramePr>
          <p:nvPr>
            <p:ph idx="1"/>
            <p:extLst>
              <p:ext uri="{D42A27DB-BD31-4B8C-83A1-F6EECF244321}">
                <p14:modId xmlns:p14="http://schemas.microsoft.com/office/powerpoint/2010/main" val="2347927070"/>
              </p:ext>
            </p:extLst>
          </p:nvPr>
        </p:nvGraphicFramePr>
        <p:xfrm>
          <a:off x="1192925" y="1227832"/>
          <a:ext cx="6804942" cy="5013170"/>
        </p:xfrm>
        <a:graphic>
          <a:graphicData uri="http://schemas.openxmlformats.org/presentationml/2006/ole">
            <mc:AlternateContent xmlns:mc="http://schemas.openxmlformats.org/markup-compatibility/2006">
              <mc:Choice xmlns:v="urn:schemas-microsoft-com:vml" Requires="v">
                <p:oleObj spid="_x0000_s1040" name="Document" r:id="rId4" imgW="5696786" imgH="4197073" progId="Word.Document.8">
                  <p:embed/>
                </p:oleObj>
              </mc:Choice>
              <mc:Fallback>
                <p:oleObj name="Document" r:id="rId4" imgW="5696786" imgH="419707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2925" y="1227832"/>
                        <a:ext cx="6804942" cy="501317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583562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Using Pseudocode</a:t>
            </a:r>
            <a:endParaRPr lang="en-US" dirty="0"/>
          </a:p>
        </p:txBody>
      </p:sp>
      <p:sp>
        <p:nvSpPr>
          <p:cNvPr id="3" name="Content Placeholder 2"/>
          <p:cNvSpPr>
            <a:spLocks noGrp="1"/>
          </p:cNvSpPr>
          <p:nvPr>
            <p:ph idx="1"/>
          </p:nvPr>
        </p:nvSpPr>
        <p:spPr/>
        <p:txBody>
          <a:bodyPr>
            <a:normAutofit/>
          </a:bodyPr>
          <a:lstStyle/>
          <a:p>
            <a:pPr>
              <a:lnSpc>
                <a:spcPct val="90000"/>
              </a:lnSpc>
            </a:pPr>
            <a:r>
              <a:rPr lang="en-US" altLang="en-US" dirty="0"/>
              <a:t>In producing pseudocode designs, </a:t>
            </a:r>
          </a:p>
          <a:p>
            <a:pPr lvl="1">
              <a:lnSpc>
                <a:spcPct val="90000"/>
              </a:lnSpc>
            </a:pPr>
            <a:r>
              <a:rPr lang="en-US" altLang="en-US" dirty="0"/>
              <a:t>use spoken language </a:t>
            </a:r>
          </a:p>
          <a:p>
            <a:pPr lvl="1">
              <a:lnSpc>
                <a:spcPct val="90000"/>
              </a:lnSpc>
            </a:pPr>
            <a:r>
              <a:rPr lang="en-US" altLang="en-US" dirty="0"/>
              <a:t>describe the program flow at a low enough level that writing code will be nearly automatic</a:t>
            </a:r>
          </a:p>
          <a:p>
            <a:pPr lvl="1">
              <a:lnSpc>
                <a:spcPct val="90000"/>
              </a:lnSpc>
            </a:pPr>
            <a:r>
              <a:rPr lang="en-US" altLang="en-US" dirty="0"/>
              <a:t>describe the intent; focus on “what” and “why” rather than “how”</a:t>
            </a:r>
          </a:p>
          <a:p>
            <a:pPr lvl="1">
              <a:lnSpc>
                <a:spcPct val="90000"/>
              </a:lnSpc>
            </a:pPr>
            <a:r>
              <a:rPr lang="en-US" altLang="en-US" dirty="0"/>
              <a:t>other than basic loops and branches, avoid specific language programming constructs when possible</a:t>
            </a:r>
          </a:p>
          <a:p>
            <a:pPr lvl="1">
              <a:lnSpc>
                <a:spcPct val="90000"/>
              </a:lnSpc>
            </a:pPr>
            <a:r>
              <a:rPr lang="en-US" altLang="en-US" dirty="0"/>
              <a:t>where the program’s action is clear, make a brief note</a:t>
            </a:r>
          </a:p>
          <a:p>
            <a:pPr lvl="1">
              <a:lnSpc>
                <a:spcPct val="90000"/>
              </a:lnSpc>
            </a:pPr>
            <a:r>
              <a:rPr lang="en-US" altLang="en-US" dirty="0"/>
              <a:t>explain the complex constructs, loops, and state-machine structures</a:t>
            </a:r>
          </a:p>
          <a:p>
            <a:pPr>
              <a:lnSpc>
                <a:spcPct val="90000"/>
              </a:lnSpc>
            </a:pPr>
            <a:r>
              <a:rPr lang="en-US" altLang="en-US" dirty="0"/>
              <a:t>Consider writing the pseudocode in your development environment.</a:t>
            </a:r>
          </a:p>
          <a:p>
            <a:pPr>
              <a:lnSpc>
                <a:spcPct val="90000"/>
              </a:lnSpc>
            </a:pPr>
            <a:r>
              <a:rPr lang="en-US" altLang="en-US" dirty="0"/>
              <a:t>Later, when implementing the program, include the pseudocode in the comments.</a:t>
            </a:r>
          </a:p>
          <a:p>
            <a:endParaRPr lang="en-US" dirty="0"/>
          </a:p>
        </p:txBody>
      </p:sp>
    </p:spTree>
    <p:extLst>
      <p:ext uri="{BB962C8B-B14F-4D97-AF65-F5344CB8AC3E}">
        <p14:creationId xmlns:p14="http://schemas.microsoft.com/office/powerpoint/2010/main" val="3442873455"/>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3.xml><?xml version="1.0" encoding="utf-8"?>
<a:theme xmlns:a="http://schemas.openxmlformats.org/drawingml/2006/main" name="2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1274</TotalTime>
  <Words>2114</Words>
  <Application>Microsoft Office PowerPoint</Application>
  <PresentationFormat>On-screen Show (4:3)</PresentationFormat>
  <Paragraphs>175</Paragraphs>
  <Slides>12</Slides>
  <Notes>8</Notes>
  <HiddenSlides>0</HiddenSlides>
  <MMClips>0</MMClips>
  <ScaleCrop>false</ScaleCrop>
  <HeadingPairs>
    <vt:vector size="8" baseType="variant">
      <vt:variant>
        <vt:lpstr>Fonts Used</vt:lpstr>
      </vt:variant>
      <vt:variant>
        <vt:i4>2</vt:i4>
      </vt:variant>
      <vt:variant>
        <vt:lpstr>Theme</vt:lpstr>
      </vt:variant>
      <vt:variant>
        <vt:i4>3</vt:i4>
      </vt:variant>
      <vt:variant>
        <vt:lpstr>Embedded OLE Servers</vt:lpstr>
      </vt:variant>
      <vt:variant>
        <vt:i4>1</vt:i4>
      </vt:variant>
      <vt:variant>
        <vt:lpstr>Slide Titles</vt:lpstr>
      </vt:variant>
      <vt:variant>
        <vt:i4>12</vt:i4>
      </vt:variant>
    </vt:vector>
  </HeadingPairs>
  <TitlesOfParts>
    <vt:vector size="18" baseType="lpstr">
      <vt:lpstr>Arial</vt:lpstr>
      <vt:lpstr>Calibri</vt:lpstr>
      <vt:lpstr>SEI_Template</vt:lpstr>
      <vt:lpstr>1_SEI_Template</vt:lpstr>
      <vt:lpstr>2_SEI_template</vt:lpstr>
      <vt:lpstr>Document</vt:lpstr>
      <vt:lpstr>A Discipline for  Software Engineering</vt:lpstr>
      <vt:lpstr>Document Markings</vt:lpstr>
      <vt:lpstr>Problem: The Code Is NOT the Design!</vt:lpstr>
      <vt:lpstr>Solution: Explicitly Capture Internal Design</vt:lpstr>
      <vt:lpstr>Capturing the Internal Static Design</vt:lpstr>
      <vt:lpstr>Logic Specification Template -1</vt:lpstr>
      <vt:lpstr>Logic Specification Template -2</vt:lpstr>
      <vt:lpstr>Example Logic Template </vt:lpstr>
      <vt:lpstr>Using Pseudocode</vt:lpstr>
      <vt:lpstr>A Comment on Comments</vt:lpstr>
      <vt:lpstr>Exercise</vt:lpstr>
      <vt:lpstr>Reviewing Exercise Questions</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16</cp:revision>
  <cp:lastPrinted>2015-11-05T19:18:24Z</cp:lastPrinted>
  <dcterms:created xsi:type="dcterms:W3CDTF">2018-11-07T20:50:28Z</dcterms:created>
  <dcterms:modified xsi:type="dcterms:W3CDTF">2020-04-22T21:11:22Z</dcterms:modified>
</cp:coreProperties>
</file>